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5" r:id="rId4"/>
    <p:sldId id="264" r:id="rId5"/>
    <p:sldId id="258" r:id="rId6"/>
    <p:sldId id="287" r:id="rId7"/>
    <p:sldId id="272" r:id="rId8"/>
    <p:sldId id="273" r:id="rId9"/>
    <p:sldId id="277" r:id="rId10"/>
    <p:sldId id="283" r:id="rId11"/>
    <p:sldId id="286" r:id="rId12"/>
    <p:sldId id="278" r:id="rId13"/>
    <p:sldId id="279" r:id="rId14"/>
    <p:sldId id="284" r:id="rId15"/>
    <p:sldId id="282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2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9DB3FF-08E6-47F0-89B4-F1CE63BCDE58}" type="datetimeFigureOut">
              <a:rPr lang="en-US" smtClean="0"/>
              <a:pPr/>
              <a:t>6/2/2019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5000">
    <p:dissolve/>
    <p:sndAc>
      <p:stSnd>
        <p:snd r:embed="rId13" name="arrow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0" dirty="0">
                <a:effectLst/>
              </a:rPr>
              <a:t>Great Day Fitness </a:t>
            </a:r>
            <a:r>
              <a:rPr lang="en-GB" b="0" dirty="0" smtClean="0">
                <a:effectLst/>
              </a:rPr>
              <a:t>Tracking Information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Course:</a:t>
            </a:r>
          </a:p>
          <a:p>
            <a:r>
              <a:rPr lang="en-US" dirty="0" smtClean="0"/>
              <a:t>Instructor:</a:t>
            </a:r>
          </a:p>
          <a:p>
            <a:r>
              <a:rPr lang="en-US" dirty="0" smtClean="0"/>
              <a:t>Date: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</a:t>
            </a:r>
            <a:r>
              <a:rPr lang="en-GB" dirty="0" smtClean="0"/>
              <a:t>nformation </a:t>
            </a:r>
            <a:r>
              <a:rPr lang="en-GB" dirty="0"/>
              <a:t>S</a:t>
            </a:r>
            <a:r>
              <a:rPr lang="en-GB" dirty="0" smtClean="0"/>
              <a:t>ystems </a:t>
            </a:r>
            <a:r>
              <a:rPr lang="en-GB" dirty="0"/>
              <a:t>P</a:t>
            </a:r>
            <a:r>
              <a:rPr lang="en-GB" dirty="0" smtClean="0"/>
              <a:t>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-274320">
              <a:lnSpc>
                <a:spcPct val="90000"/>
              </a:lnSpc>
              <a:buClr>
                <a:schemeClr val="accent3"/>
              </a:buClr>
              <a:buSzPct val="95000"/>
            </a:pPr>
            <a:r>
              <a:rPr lang="en-US" sz="2600" dirty="0"/>
              <a:t>Business planning </a:t>
            </a:r>
            <a:r>
              <a:rPr lang="en-US" sz="2600" dirty="0" smtClean="0"/>
              <a:t>is </a:t>
            </a:r>
            <a:r>
              <a:rPr lang="en-US" sz="2600" dirty="0"/>
              <a:t>the process of identifying the firm’s goals, </a:t>
            </a:r>
            <a:r>
              <a:rPr lang="en-US" sz="2600" dirty="0" smtClean="0"/>
              <a:t>objectives, priorities and </a:t>
            </a:r>
            <a:r>
              <a:rPr lang="en-US" sz="2600" dirty="0"/>
              <a:t>developing action plans for accomplishing them.</a:t>
            </a:r>
          </a:p>
          <a:p>
            <a:pPr marL="274320" lvl="1" indent="-274320">
              <a:lnSpc>
                <a:spcPct val="90000"/>
              </a:lnSpc>
              <a:buClr>
                <a:schemeClr val="accent3"/>
              </a:buClr>
              <a:buSzPct val="95000"/>
            </a:pPr>
            <a:r>
              <a:rPr lang="en-US" sz="2600" dirty="0"/>
              <a:t>Information systems planning </a:t>
            </a:r>
            <a:r>
              <a:rPr lang="en-US" sz="2600" dirty="0" smtClean="0"/>
              <a:t>is </a:t>
            </a:r>
            <a:r>
              <a:rPr lang="en-US" sz="2600" dirty="0"/>
              <a:t>the part of business planning concerned with developing the firm’s information systems </a:t>
            </a:r>
            <a:r>
              <a:rPr lang="en-US" sz="2600" dirty="0" smtClean="0"/>
              <a:t>resources (</a:t>
            </a:r>
            <a:r>
              <a:rPr lang="en-GB" sz="2800" dirty="0" err="1"/>
              <a:t>Peffers</a:t>
            </a:r>
            <a:r>
              <a:rPr lang="en-GB" sz="2800" dirty="0"/>
              <a:t> et al, </a:t>
            </a:r>
            <a:r>
              <a:rPr lang="en-GB" sz="2800" dirty="0" smtClean="0"/>
              <a:t>2007</a:t>
            </a:r>
            <a:r>
              <a:rPr lang="en-GB" sz="2800" dirty="0"/>
              <a:t>)</a:t>
            </a:r>
            <a:r>
              <a:rPr lang="en-US" sz="2600" dirty="0" smtClean="0"/>
              <a:t>.</a:t>
            </a:r>
          </a:p>
          <a:p>
            <a:pPr marL="274320" lvl="1" indent="-274320">
              <a:lnSpc>
                <a:spcPct val="90000"/>
              </a:lnSpc>
              <a:buClr>
                <a:schemeClr val="accent3"/>
              </a:buClr>
              <a:buSzPct val="95000"/>
            </a:pPr>
            <a:r>
              <a:rPr lang="en-US" sz="2800" dirty="0"/>
              <a:t>Information systems planning should be an integral part of </a:t>
            </a:r>
            <a:r>
              <a:rPr lang="en-US" sz="2800" dirty="0" smtClean="0"/>
              <a:t>Great Day Fitness Tracking planning.</a:t>
            </a:r>
            <a:endParaRPr lang="en-US" dirty="0" smtClean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Planning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Source: </a:t>
            </a:r>
            <a:r>
              <a:rPr lang="en-GB" dirty="0" err="1"/>
              <a:t>Peffers</a:t>
            </a:r>
            <a:r>
              <a:rPr lang="en-GB" dirty="0"/>
              <a:t> et al, 2007</a:t>
            </a:r>
            <a:r>
              <a:rPr lang="en-GB" dirty="0" smtClean="0"/>
              <a:t>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14600"/>
            <a:ext cx="7162800" cy="315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42971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in Business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70000"/>
            </a:pPr>
            <a:r>
              <a:rPr lang="en-US" sz="2800" dirty="0" smtClean="0"/>
              <a:t>Foreseeing </a:t>
            </a:r>
            <a:r>
              <a:rPr lang="en-US" sz="2800" dirty="0"/>
              <a:t>and assessing opportunities</a:t>
            </a:r>
          </a:p>
          <a:p>
            <a:pPr>
              <a:buSzPct val="70000"/>
            </a:pPr>
            <a:r>
              <a:rPr lang="en-US" sz="2800" dirty="0"/>
              <a:t>Assuring consistency with organizational plans and objectives</a:t>
            </a:r>
          </a:p>
          <a:p>
            <a:pPr>
              <a:buSzPct val="70000"/>
            </a:pPr>
            <a:r>
              <a:rPr lang="en-US" sz="2800" dirty="0"/>
              <a:t>Building systems</a:t>
            </a:r>
          </a:p>
          <a:p>
            <a:pPr>
              <a:buSzPct val="70000"/>
            </a:pPr>
            <a:r>
              <a:rPr lang="en-US" sz="2800" dirty="0"/>
              <a:t>Maintaining information system performance</a:t>
            </a:r>
          </a:p>
          <a:p>
            <a:pPr>
              <a:buSzPct val="70000"/>
            </a:pPr>
            <a:r>
              <a:rPr lang="en-US" sz="2800" dirty="0"/>
              <a:t>Collaborating with IT professionals </a:t>
            </a:r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Principles of IS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SzPct val="70000"/>
            </a:pPr>
            <a:r>
              <a:rPr lang="en-US" sz="3200" dirty="0"/>
              <a:t>Support the firm’s business strategy with appropriate technical architecture</a:t>
            </a:r>
          </a:p>
          <a:p>
            <a:pPr>
              <a:buSzPct val="70000"/>
            </a:pPr>
            <a:r>
              <a:rPr lang="en-US" sz="3200" dirty="0"/>
              <a:t>Evaluate technology as a component of a larger system</a:t>
            </a:r>
          </a:p>
          <a:p>
            <a:pPr>
              <a:buSzPct val="70000"/>
            </a:pPr>
            <a:r>
              <a:rPr lang="en-US" sz="3200" dirty="0"/>
              <a:t>Recognize life cycle costs, not just acquisition </a:t>
            </a:r>
            <a:r>
              <a:rPr lang="en-US" sz="3200" dirty="0" smtClean="0"/>
              <a:t>costs.</a:t>
            </a:r>
          </a:p>
          <a:p>
            <a:pPr>
              <a:buSzPct val="70000"/>
            </a:pPr>
            <a:r>
              <a:rPr lang="en-US" sz="3200" dirty="0"/>
              <a:t>Design information systems to be maintainable</a:t>
            </a:r>
          </a:p>
          <a:p>
            <a:pPr>
              <a:buSzPct val="70000"/>
            </a:pPr>
            <a:r>
              <a:rPr lang="en-US" sz="3200" dirty="0"/>
              <a:t>Recognize the human side of technology use</a:t>
            </a:r>
          </a:p>
          <a:p>
            <a:pPr>
              <a:buSzPct val="70000"/>
            </a:pPr>
            <a:r>
              <a:rPr lang="en-US" sz="3200" dirty="0"/>
              <a:t>Support and control the technical </a:t>
            </a:r>
            <a:r>
              <a:rPr lang="en-US" sz="3200" dirty="0" smtClean="0"/>
              <a:t>system</a:t>
            </a:r>
            <a:endParaRPr lang="en-US" sz="3200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Strategic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548" y="2438400"/>
            <a:ext cx="5934904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83510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Information Systems </a:t>
            </a:r>
            <a:r>
              <a:rPr lang="en-GB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 </a:t>
            </a:r>
            <a:r>
              <a:rPr lang="en-GB" dirty="0"/>
              <a:t>perform effective </a:t>
            </a:r>
            <a:r>
              <a:rPr lang="en-GB" dirty="0" smtClean="0"/>
              <a:t>ISP</a:t>
            </a:r>
            <a:r>
              <a:rPr lang="en-GB" dirty="0"/>
              <a:t>, organizations conventionally apply one of several methodologies. </a:t>
            </a:r>
            <a:endParaRPr lang="en-GB" dirty="0" smtClean="0"/>
          </a:p>
          <a:p>
            <a:r>
              <a:rPr lang="en-GB" dirty="0" smtClean="0"/>
              <a:t>SISP presents </a:t>
            </a:r>
            <a:r>
              <a:rPr lang="en-GB" dirty="0"/>
              <a:t>many complex technical </a:t>
            </a:r>
            <a:r>
              <a:rPr lang="en-GB" dirty="0" smtClean="0"/>
              <a:t>questions such as computer </a:t>
            </a:r>
            <a:r>
              <a:rPr lang="en-GB" dirty="0"/>
              <a:t>hardware, software, databases, and telecommunications </a:t>
            </a:r>
            <a:r>
              <a:rPr lang="en-GB" dirty="0" smtClean="0"/>
              <a:t>technologies (</a:t>
            </a:r>
            <a:r>
              <a:rPr lang="en-GB" dirty="0" err="1" smtClean="0"/>
              <a:t>Peffers</a:t>
            </a:r>
            <a:r>
              <a:rPr lang="en-GB" dirty="0" smtClean="0"/>
              <a:t> </a:t>
            </a:r>
            <a:r>
              <a:rPr lang="en-GB" dirty="0"/>
              <a:t>et al, </a:t>
            </a:r>
            <a:r>
              <a:rPr lang="en-GB" dirty="0" smtClean="0"/>
              <a:t>2007). </a:t>
            </a:r>
          </a:p>
          <a:p>
            <a:r>
              <a:rPr lang="en-GB" dirty="0" smtClean="0"/>
              <a:t>As </a:t>
            </a:r>
            <a:r>
              <a:rPr lang="en-GB" dirty="0"/>
              <a:t>a result of this complexity, </a:t>
            </a:r>
            <a:r>
              <a:rPr lang="en-GB" dirty="0" smtClean="0"/>
              <a:t>the </a:t>
            </a:r>
            <a:r>
              <a:rPr lang="en-GB" dirty="0"/>
              <a:t>computer </a:t>
            </a:r>
            <a:r>
              <a:rPr lang="en-GB" dirty="0" smtClean="0"/>
              <a:t>experts work together with business </a:t>
            </a:r>
            <a:r>
              <a:rPr lang="en-GB" dirty="0"/>
              <a:t>planners </a:t>
            </a:r>
            <a:r>
              <a:rPr lang="en-GB" dirty="0" smtClean="0"/>
              <a:t>for a better information system realization.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296960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 late </a:t>
            </a:r>
            <a:r>
              <a:rPr lang="en-GB" dirty="0"/>
              <a:t>1970s, </a:t>
            </a:r>
            <a:r>
              <a:rPr lang="en-GB" dirty="0" smtClean="0"/>
              <a:t>information </a:t>
            </a:r>
            <a:r>
              <a:rPr lang="en-GB" dirty="0"/>
              <a:t>systems planning </a:t>
            </a:r>
            <a:r>
              <a:rPr lang="en-GB" dirty="0" smtClean="0"/>
              <a:t>primary </a:t>
            </a:r>
            <a:r>
              <a:rPr lang="en-GB" dirty="0"/>
              <a:t>objectives were to improve communication between computer users </a:t>
            </a:r>
            <a:r>
              <a:rPr lang="en-GB" dirty="0" smtClean="0"/>
              <a:t>or departments and </a:t>
            </a:r>
            <a:r>
              <a:rPr lang="en-GB" dirty="0"/>
              <a:t>increase top management support for </a:t>
            </a:r>
            <a:r>
              <a:rPr lang="en-GB" dirty="0" smtClean="0"/>
              <a:t>computing.</a:t>
            </a:r>
          </a:p>
          <a:p>
            <a:r>
              <a:rPr lang="en-GB" dirty="0"/>
              <a:t>R</a:t>
            </a:r>
            <a:r>
              <a:rPr lang="en-GB" dirty="0" smtClean="0"/>
              <a:t>ecently</a:t>
            </a:r>
            <a:r>
              <a:rPr lang="en-GB" dirty="0"/>
              <a:t>, two new objectives have </a:t>
            </a:r>
            <a:r>
              <a:rPr lang="en-GB" dirty="0" smtClean="0"/>
              <a:t>emerged: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Identification </a:t>
            </a:r>
            <a:r>
              <a:rPr lang="en-GB" dirty="0"/>
              <a:t>of strategic information systems applications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</a:t>
            </a:r>
            <a:r>
              <a:rPr lang="en-GB" dirty="0" smtClean="0"/>
              <a:t>evelopment </a:t>
            </a:r>
            <a:r>
              <a:rPr lang="en-GB" dirty="0"/>
              <a:t>of an organization-wide information architecture. </a:t>
            </a:r>
            <a:endParaRPr lang="en-GB" dirty="0" smtClean="0"/>
          </a:p>
          <a:p>
            <a:r>
              <a:rPr lang="en-GB" dirty="0"/>
              <a:t>A</a:t>
            </a:r>
            <a:r>
              <a:rPr lang="en-GB" dirty="0" smtClean="0"/>
              <a:t>s </a:t>
            </a:r>
            <a:r>
              <a:rPr lang="en-GB" dirty="0"/>
              <a:t>new business ventures </a:t>
            </a:r>
            <a:r>
              <a:rPr lang="en-GB" dirty="0" smtClean="0"/>
              <a:t>come up with new organization’s endeavours</a:t>
            </a:r>
            <a:r>
              <a:rPr lang="en-GB" dirty="0"/>
              <a:t>, new systems applications </a:t>
            </a:r>
            <a:r>
              <a:rPr lang="en-GB" dirty="0" smtClean="0"/>
              <a:t>with new </a:t>
            </a:r>
            <a:r>
              <a:rPr lang="en-GB" dirty="0"/>
              <a:t>information </a:t>
            </a:r>
            <a:r>
              <a:rPr lang="en-GB" dirty="0" smtClean="0"/>
              <a:t>architecture emerge (O'Leary</a:t>
            </a:r>
            <a:r>
              <a:rPr lang="en-GB" dirty="0"/>
              <a:t>, </a:t>
            </a:r>
            <a:r>
              <a:rPr lang="en-GB" dirty="0" smtClean="0"/>
              <a:t>2000).</a:t>
            </a:r>
            <a:r>
              <a:rPr lang="en-GB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454895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methodologies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Carrying out SISP Organizations usually apply one of several methodologies to carry out this process. </a:t>
            </a:r>
            <a:endParaRPr lang="en-GB" dirty="0" smtClean="0"/>
          </a:p>
          <a:p>
            <a:r>
              <a:rPr lang="en-GB" dirty="0" smtClean="0"/>
              <a:t>Two popular </a:t>
            </a:r>
            <a:r>
              <a:rPr lang="en-GB" dirty="0"/>
              <a:t>ones </a:t>
            </a:r>
            <a:r>
              <a:rPr lang="en-GB" dirty="0" smtClean="0"/>
              <a:t>are: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Business </a:t>
            </a:r>
            <a:r>
              <a:rPr lang="en-GB" dirty="0"/>
              <a:t>Systems </a:t>
            </a:r>
            <a:r>
              <a:rPr lang="en-GB" dirty="0" smtClean="0"/>
              <a:t>Planning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PROplanner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20365170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</a:t>
            </a:r>
            <a:r>
              <a:rPr lang="en-GB" dirty="0" smtClean="0"/>
              <a:t>n </a:t>
            </a:r>
            <a:r>
              <a:rPr lang="en-GB" dirty="0"/>
              <a:t>organization usually selects an existing methodology and then embarks on a major, intensive study.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organization forms teams of business planners and computer users with </a:t>
            </a:r>
            <a:r>
              <a:rPr lang="en-GB" dirty="0" smtClean="0"/>
              <a:t>IS specialists.</a:t>
            </a:r>
          </a:p>
          <a:p>
            <a:r>
              <a:rPr lang="en-GB" dirty="0" smtClean="0"/>
              <a:t>Using IS vendor’s </a:t>
            </a:r>
            <a:r>
              <a:rPr lang="en-GB" dirty="0"/>
              <a:t>educational </a:t>
            </a:r>
            <a:r>
              <a:rPr lang="en-GB" dirty="0" smtClean="0"/>
              <a:t>support, the teams are trained and served with consulting </a:t>
            </a:r>
            <a:r>
              <a:rPr lang="en-GB" dirty="0"/>
              <a:t>support to guide and audit the study. </a:t>
            </a:r>
            <a:endParaRPr lang="en-GB" dirty="0" smtClean="0"/>
          </a:p>
          <a:p>
            <a:r>
              <a:rPr lang="en-GB" dirty="0" smtClean="0"/>
              <a:t>The team </a:t>
            </a:r>
            <a:r>
              <a:rPr lang="en-GB" dirty="0"/>
              <a:t>carries out a multi-step procedure </a:t>
            </a:r>
            <a:r>
              <a:rPr lang="en-GB" dirty="0" smtClean="0"/>
              <a:t>study to identify </a:t>
            </a:r>
            <a:r>
              <a:rPr lang="en-GB" dirty="0"/>
              <a:t>the portfolio of </a:t>
            </a:r>
            <a:r>
              <a:rPr lang="en-GB" dirty="0" smtClean="0"/>
              <a:t>applications needed.</a:t>
            </a:r>
          </a:p>
          <a:p>
            <a:r>
              <a:rPr lang="en-GB" dirty="0" smtClean="0"/>
              <a:t>It also </a:t>
            </a:r>
            <a:r>
              <a:rPr lang="en-GB" dirty="0"/>
              <a:t>defines databases, data elements, and a network of computers and communications equipment to support the </a:t>
            </a:r>
            <a:r>
              <a:rPr lang="en-GB" dirty="0" smtClean="0"/>
              <a:t>applications and prepares </a:t>
            </a:r>
            <a:r>
              <a:rPr lang="en-GB" dirty="0"/>
              <a:t>a schedule for developing and installing them.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6544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Planning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Source: </a:t>
            </a:r>
            <a:r>
              <a:rPr lang="en-GB" dirty="0" err="1" smtClean="0"/>
              <a:t>Peffers</a:t>
            </a:r>
            <a:r>
              <a:rPr lang="en-GB" dirty="0" smtClean="0"/>
              <a:t> et al, 2007.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94" y="2866670"/>
            <a:ext cx="7783012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71657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Business Systems Planning (BSP)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It was developed </a:t>
            </a:r>
            <a:r>
              <a:rPr lang="en-GB" dirty="0"/>
              <a:t>by IBM, involves top-down planning with bottom-up implementation. </a:t>
            </a:r>
            <a:endParaRPr lang="en-GB" dirty="0" smtClean="0"/>
          </a:p>
          <a:p>
            <a:r>
              <a:rPr lang="en-GB" dirty="0" smtClean="0"/>
              <a:t>From </a:t>
            </a:r>
            <a:r>
              <a:rPr lang="en-GB" dirty="0"/>
              <a:t>the top-down, the study team first recognizes its firm’s business mission, objectives and functions, and how these determine the business processes. </a:t>
            </a:r>
            <a:endParaRPr lang="en-GB" dirty="0" smtClean="0"/>
          </a:p>
          <a:p>
            <a:r>
              <a:rPr lang="en-GB" dirty="0" smtClean="0"/>
              <a:t>It </a:t>
            </a:r>
            <a:r>
              <a:rPr lang="en-GB" dirty="0"/>
              <a:t>analyses the processes for their data needs. </a:t>
            </a:r>
            <a:endParaRPr lang="en-GB" dirty="0" smtClean="0"/>
          </a:p>
          <a:p>
            <a:r>
              <a:rPr lang="en-GB" dirty="0" smtClean="0"/>
              <a:t>From </a:t>
            </a:r>
            <a:r>
              <a:rPr lang="en-GB" dirty="0"/>
              <a:t>the bottom-up, it then identifies the data currently required to perform the processes. </a:t>
            </a:r>
            <a:endParaRPr lang="en-GB" dirty="0" smtClean="0"/>
          </a:p>
          <a:p>
            <a:r>
              <a:rPr lang="en-GB" dirty="0" smtClean="0"/>
              <a:t>BSP </a:t>
            </a:r>
            <a:r>
              <a:rPr lang="en-GB" dirty="0"/>
              <a:t>places heavy emphasis on top management commitment and involvement.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693206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PROplanner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PROplanner</a:t>
            </a:r>
            <a:r>
              <a:rPr lang="en-GB" dirty="0"/>
              <a:t>, by Holland Systems Corp. in Ann </a:t>
            </a:r>
            <a:r>
              <a:rPr lang="en-GB" dirty="0" err="1"/>
              <a:t>Arbor</a:t>
            </a:r>
            <a:r>
              <a:rPr lang="en-GB" dirty="0"/>
              <a:t>, Michigan, helps planners analyse major functional areas within the organization. </a:t>
            </a:r>
            <a:endParaRPr lang="en-GB" dirty="0" smtClean="0"/>
          </a:p>
          <a:p>
            <a:r>
              <a:rPr lang="en-GB" dirty="0" smtClean="0"/>
              <a:t>They </a:t>
            </a:r>
            <a:r>
              <a:rPr lang="en-GB" dirty="0"/>
              <a:t>then define a Business Function Model. </a:t>
            </a:r>
            <a:endParaRPr lang="en-GB" dirty="0" smtClean="0"/>
          </a:p>
          <a:p>
            <a:r>
              <a:rPr lang="en-GB" dirty="0" smtClean="0"/>
              <a:t>They </a:t>
            </a:r>
            <a:r>
              <a:rPr lang="en-GB" dirty="0"/>
              <a:t>derive a Data Architecture from the Business Function Model by combining the organization’s information requirements into generic data entities and broad </a:t>
            </a:r>
            <a:r>
              <a:rPr lang="en-GB" dirty="0" smtClean="0"/>
              <a:t>databases (</a:t>
            </a:r>
            <a:r>
              <a:rPr lang="en-GB" dirty="0" err="1" smtClean="0"/>
              <a:t>McNurlin</a:t>
            </a:r>
            <a:r>
              <a:rPr lang="en-GB" dirty="0" smtClean="0"/>
              <a:t> </a:t>
            </a:r>
            <a:r>
              <a:rPr lang="en-GB" dirty="0"/>
              <a:t>&amp; </a:t>
            </a:r>
            <a:r>
              <a:rPr lang="en-GB" dirty="0" smtClean="0"/>
              <a:t>Sprague, 2001). </a:t>
            </a:r>
          </a:p>
          <a:p>
            <a:r>
              <a:rPr lang="en-GB" dirty="0" smtClean="0"/>
              <a:t>They </a:t>
            </a:r>
            <a:r>
              <a:rPr lang="en-GB" dirty="0"/>
              <a:t>then identify an Information Systems Architecture of specific new applications and an implementation schedule.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744670796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Great Day Fitness Tracking Choice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The best choice for Great Day Fitness Tracking is </a:t>
            </a:r>
            <a:r>
              <a:rPr lang="en-GB" dirty="0" err="1" smtClean="0"/>
              <a:t>PROplanner</a:t>
            </a:r>
            <a:r>
              <a:rPr lang="en-GB" dirty="0" smtClean="0"/>
              <a:t> due to the following advantages</a:t>
            </a:r>
          </a:p>
          <a:p>
            <a:r>
              <a:rPr lang="en-GB" dirty="0" err="1" smtClean="0"/>
              <a:t>PROplanner</a:t>
            </a:r>
            <a:r>
              <a:rPr lang="en-GB" dirty="0" smtClean="0"/>
              <a:t> </a:t>
            </a:r>
            <a:r>
              <a:rPr lang="en-GB" dirty="0"/>
              <a:t>offers automated storage, manipulation, and presentation of the data collected during </a:t>
            </a:r>
            <a:r>
              <a:rPr lang="en-GB" dirty="0" smtClean="0"/>
              <a:t>IS planning and produces </a:t>
            </a:r>
            <a:r>
              <a:rPr lang="en-GB" dirty="0"/>
              <a:t>reports in various formats and levels of detail. </a:t>
            </a:r>
          </a:p>
          <a:p>
            <a:r>
              <a:rPr lang="en-GB" dirty="0"/>
              <a:t>Affinity reports show the frequencies of accesses to data. Clustering reports guide database design. </a:t>
            </a:r>
          </a:p>
          <a:p>
            <a:r>
              <a:rPr lang="en-GB" dirty="0"/>
              <a:t>Menus direct the planner through on-line data collection during the process. </a:t>
            </a:r>
          </a:p>
          <a:p>
            <a:r>
              <a:rPr lang="en-GB" dirty="0"/>
              <a:t>A data dictionary (a computerized list of all data on the database) permits planners to share </a:t>
            </a:r>
            <a:r>
              <a:rPr lang="en-GB" dirty="0" err="1"/>
              <a:t>PROplanner</a:t>
            </a:r>
            <a:r>
              <a:rPr lang="en-GB" dirty="0"/>
              <a:t> data with an existing data dictionary or other automated design tools. </a:t>
            </a:r>
            <a:br>
              <a:rPr lang="en-GB" dirty="0"/>
            </a:b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30744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Information </a:t>
            </a:r>
            <a:r>
              <a:rPr lang="en-GB" dirty="0"/>
              <a:t>systems planners are not particularly satisfied with </a:t>
            </a:r>
            <a:r>
              <a:rPr lang="en-GB" dirty="0" smtClean="0"/>
              <a:t>a single choice. </a:t>
            </a:r>
          </a:p>
          <a:p>
            <a:r>
              <a:rPr lang="en-GB" dirty="0" smtClean="0"/>
              <a:t>The best choice depends on the budget made, </a:t>
            </a:r>
            <a:r>
              <a:rPr lang="en-GB" dirty="0"/>
              <a:t>it requires extensive resources. </a:t>
            </a:r>
            <a:endParaRPr lang="en-GB" dirty="0" smtClean="0"/>
          </a:p>
          <a:p>
            <a:r>
              <a:rPr lang="en-GB" dirty="0" smtClean="0"/>
              <a:t>When </a:t>
            </a:r>
            <a:r>
              <a:rPr lang="en-GB" dirty="0"/>
              <a:t>the </a:t>
            </a:r>
            <a:r>
              <a:rPr lang="en-GB" dirty="0" smtClean="0"/>
              <a:t>IS planning study </a:t>
            </a:r>
            <a:r>
              <a:rPr lang="en-GB" dirty="0"/>
              <a:t>is complete, further analysis may be required before the plan can be executed. </a:t>
            </a:r>
            <a:endParaRPr lang="en-GB" dirty="0" smtClean="0"/>
          </a:p>
          <a:p>
            <a:r>
              <a:rPr lang="en-GB" dirty="0" err="1"/>
              <a:t>PROplanner</a:t>
            </a:r>
            <a:r>
              <a:rPr lang="en-GB" dirty="0" smtClean="0"/>
              <a:t> </a:t>
            </a:r>
            <a:r>
              <a:rPr lang="en-GB" dirty="0"/>
              <a:t>offers a great deal – the potential to use information technology to realize current business strategies and to create new </a:t>
            </a:r>
            <a:r>
              <a:rPr lang="en-GB" dirty="0" smtClean="0"/>
              <a:t>ones.</a:t>
            </a:r>
          </a:p>
          <a:p>
            <a:r>
              <a:rPr lang="en-GB" dirty="0" err="1" smtClean="0"/>
              <a:t>Despte</a:t>
            </a:r>
            <a:r>
              <a:rPr lang="en-GB" dirty="0" smtClean="0"/>
              <a:t> its </a:t>
            </a:r>
            <a:r>
              <a:rPr lang="en-GB" dirty="0"/>
              <a:t>complex information technology ingredient, </a:t>
            </a:r>
            <a:r>
              <a:rPr lang="en-GB" dirty="0" err="1"/>
              <a:t>PROplanner</a:t>
            </a:r>
            <a:r>
              <a:rPr lang="en-GB" dirty="0" smtClean="0"/>
              <a:t> </a:t>
            </a:r>
            <a:r>
              <a:rPr lang="en-GB" dirty="0"/>
              <a:t>is </a:t>
            </a:r>
            <a:r>
              <a:rPr lang="en-GB" dirty="0" smtClean="0"/>
              <a:t>cheap and very </a:t>
            </a:r>
            <a:r>
              <a:rPr lang="en-GB" dirty="0"/>
              <a:t>similar to many other business planning endeavours.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539015"/>
      </p:ext>
    </p:extLst>
  </p:cSld>
  <p:clrMapOvr>
    <a:masterClrMapping/>
  </p:clrMapOvr>
  <p:transition spd="med" advClick="0" advTm="5000">
    <p:dissolve/>
    <p:sndAc>
      <p:stSnd>
        <p:snd r:embed="rId2" name="arrow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McNurlin</a:t>
            </a:r>
            <a:r>
              <a:rPr lang="en-GB" dirty="0"/>
              <a:t>, B. C., &amp; Sprague, R. H. (2001). </a:t>
            </a:r>
            <a:r>
              <a:rPr lang="en-GB" i="1" dirty="0"/>
              <a:t>Information systems management in practice</a:t>
            </a:r>
            <a:r>
              <a:rPr lang="en-GB" dirty="0"/>
              <a:t>. Prentice Hall PTR.</a:t>
            </a:r>
          </a:p>
          <a:p>
            <a:r>
              <a:rPr lang="en-GB" dirty="0" smtClean="0"/>
              <a:t>O'Leary</a:t>
            </a:r>
            <a:r>
              <a:rPr lang="en-GB" dirty="0"/>
              <a:t>, D. E. (2000). </a:t>
            </a:r>
            <a:r>
              <a:rPr lang="en-GB" i="1" dirty="0"/>
              <a:t>Enterprise resource planning systems: systems, life cycle, electronic commerce, and risk</a:t>
            </a:r>
            <a:r>
              <a:rPr lang="en-GB" dirty="0"/>
              <a:t>. Cambridge university press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Peffers</a:t>
            </a:r>
            <a:r>
              <a:rPr lang="en-GB" dirty="0"/>
              <a:t>, K., </a:t>
            </a:r>
            <a:r>
              <a:rPr lang="en-GB" dirty="0" err="1"/>
              <a:t>Tuunanen</a:t>
            </a:r>
            <a:r>
              <a:rPr lang="en-GB" dirty="0"/>
              <a:t>, T., </a:t>
            </a:r>
            <a:r>
              <a:rPr lang="en-GB" dirty="0" err="1"/>
              <a:t>Rothenberger</a:t>
            </a:r>
            <a:r>
              <a:rPr lang="en-GB" dirty="0"/>
              <a:t>, M. A., &amp; </a:t>
            </a:r>
            <a:r>
              <a:rPr lang="en-GB" dirty="0" err="1"/>
              <a:t>Chatterjee</a:t>
            </a:r>
            <a:r>
              <a:rPr lang="en-GB" dirty="0"/>
              <a:t>, S. (2007). A design science research methodology for information systems research. </a:t>
            </a:r>
            <a:r>
              <a:rPr lang="en-GB" i="1" dirty="0"/>
              <a:t>Journal of management information systems</a:t>
            </a:r>
            <a:r>
              <a:rPr lang="en-GB" dirty="0"/>
              <a:t>, </a:t>
            </a:r>
            <a:r>
              <a:rPr lang="en-GB" i="1" dirty="0"/>
              <a:t>24</a:t>
            </a:r>
            <a:r>
              <a:rPr lang="en-GB" dirty="0"/>
              <a:t>(3), 45-77.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254</TotalTime>
  <Words>816</Words>
  <Application>Microsoft Office PowerPoint</Application>
  <PresentationFormat>On-screen Show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Great Day Fitness Tracking Information System</vt:lpstr>
      <vt:lpstr>Information Systems Planning</vt:lpstr>
      <vt:lpstr>IS Planning Process</vt:lpstr>
      <vt:lpstr>Challenges in Business Planning</vt:lpstr>
      <vt:lpstr>Principles of IS Planning</vt:lpstr>
      <vt:lpstr>IS Strategic Planning</vt:lpstr>
      <vt:lpstr>Information Systems Planning</vt:lpstr>
      <vt:lpstr>History</vt:lpstr>
      <vt:lpstr>methodologies</vt:lpstr>
      <vt:lpstr>Planning Process</vt:lpstr>
      <vt:lpstr>IS Planning Development</vt:lpstr>
      <vt:lpstr>Business Systems Planning (BSP)</vt:lpstr>
      <vt:lpstr>PROplanner</vt:lpstr>
      <vt:lpstr>Great Day Fitness Tracking Choice</vt:lpstr>
      <vt:lpstr>Summary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and Science of Leadership</dc:title>
  <dc:creator>user</dc:creator>
  <cp:lastModifiedBy>ZACK</cp:lastModifiedBy>
  <cp:revision>96</cp:revision>
  <dcterms:created xsi:type="dcterms:W3CDTF">2018-09-01T18:42:49Z</dcterms:created>
  <dcterms:modified xsi:type="dcterms:W3CDTF">2019-06-02T18:20:04Z</dcterms:modified>
</cp:coreProperties>
</file>